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D8BD707-D9CF-40AE-B4C6-C98DA3205C09}" type="datetimeFigureOut">
              <a:rPr lang="en-US" smtClean="0"/>
              <a:pPr/>
              <a:t>10/20/2014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25146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s-ES" sz="5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QUESTION TAGS</a:t>
            </a:r>
            <a:endParaRPr lang="es-ES" sz="50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018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914400"/>
            <a:ext cx="7024744" cy="799064"/>
          </a:xfrm>
        </p:spPr>
        <p:txBody>
          <a:bodyPr/>
          <a:lstStyle/>
          <a:p>
            <a:pPr algn="ctr"/>
            <a:r>
              <a:rPr lang="en-GB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What are question tags?</a:t>
            </a:r>
            <a:endParaRPr lang="en-GB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0"/>
            <a:ext cx="7033708" cy="3733800"/>
          </a:xfrm>
        </p:spPr>
        <p:txBody>
          <a:bodyPr>
            <a:normAutofit lnSpcReduction="10000"/>
          </a:bodyPr>
          <a:lstStyle/>
          <a:p>
            <a:pPr marL="68580" indent="0" algn="just">
              <a:buNone/>
            </a:pPr>
            <a:r>
              <a:rPr lang="en-US" dirty="0" smtClean="0">
                <a:latin typeface="Bookman Old Style" pitchFamily="18" charset="0"/>
              </a:rPr>
              <a:t>Question tags are short questions at the end of a sentence, either requesting information (when the voice goes up) or inviting agreement (when the voice goes down). Positive tags are normally used with negative sentences, and negative tags with positive sentences:</a:t>
            </a:r>
          </a:p>
          <a:p>
            <a:pPr marL="68580" indent="0" algn="just">
              <a:buNone/>
            </a:pPr>
            <a:endParaRPr lang="en-US" dirty="0" smtClean="0">
              <a:latin typeface="Bookman Old Style" pitchFamily="18" charset="0"/>
            </a:endParaRPr>
          </a:p>
          <a:p>
            <a:pPr algn="just"/>
            <a:r>
              <a:rPr lang="en-US" i="1" dirty="0" smtClean="0">
                <a:latin typeface="Bookman Old Style" pitchFamily="18" charset="0"/>
              </a:rPr>
              <a:t>You do</a:t>
            </a:r>
            <a:r>
              <a:rPr lang="en-US" i="1" u="sng" dirty="0" smtClean="0">
                <a:latin typeface="Bookman Old Style" pitchFamily="18" charset="0"/>
              </a:rPr>
              <a:t>n’t</a:t>
            </a:r>
            <a:r>
              <a:rPr lang="en-US" i="1" dirty="0" smtClean="0">
                <a:latin typeface="Bookman Old Style" pitchFamily="18" charset="0"/>
              </a:rPr>
              <a:t> live here, do you? </a:t>
            </a:r>
          </a:p>
          <a:p>
            <a:pPr algn="just"/>
            <a:r>
              <a:rPr lang="en-US" i="1" dirty="0" smtClean="0">
                <a:latin typeface="Bookman Old Style" pitchFamily="18" charset="0"/>
              </a:rPr>
              <a:t>John enjoyed the meal, did</a:t>
            </a:r>
            <a:r>
              <a:rPr lang="en-US" i="1" u="sng" dirty="0" smtClean="0">
                <a:latin typeface="Bookman Old Style" pitchFamily="18" charset="0"/>
              </a:rPr>
              <a:t>n’t</a:t>
            </a:r>
            <a:r>
              <a:rPr lang="en-US" i="1" dirty="0" smtClean="0">
                <a:latin typeface="Bookman Old Style" pitchFamily="18" charset="0"/>
              </a:rPr>
              <a:t> he?</a:t>
            </a:r>
          </a:p>
          <a:p>
            <a:pPr algn="just"/>
            <a:endParaRPr lang="en-US" i="1" dirty="0"/>
          </a:p>
          <a:p>
            <a:pPr marL="68580" indent="0" algn="just">
              <a:buNone/>
            </a:pPr>
            <a:endParaRPr lang="en-US" i="1" dirty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5867400" y="4800600"/>
            <a:ext cx="304800" cy="228600"/>
          </a:xfrm>
          <a:prstGeom prst="straightConnector1">
            <a:avLst/>
          </a:prstGeom>
          <a:ln w="254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6705600" y="5295900"/>
            <a:ext cx="304800" cy="228600"/>
          </a:xfrm>
          <a:prstGeom prst="straightConnector1">
            <a:avLst/>
          </a:prstGeom>
          <a:ln w="254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601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066800"/>
            <a:ext cx="7033708" cy="5410200"/>
          </a:xfrm>
        </p:spPr>
        <p:txBody>
          <a:bodyPr>
            <a:normAutofit/>
          </a:bodyPr>
          <a:lstStyle/>
          <a:p>
            <a:pPr marL="68580" indent="0" algn="just">
              <a:buNone/>
            </a:pPr>
            <a:r>
              <a:rPr lang="en-US" dirty="0" smtClean="0">
                <a:latin typeface="Bookman Old Style" pitchFamily="18" charset="0"/>
              </a:rPr>
              <a:t>As well as </a:t>
            </a:r>
            <a:r>
              <a:rPr lang="en-US" b="1" dirty="0" smtClean="0">
                <a:latin typeface="Bookman Old Style" pitchFamily="18" charset="0"/>
              </a:rPr>
              <a:t>do </a:t>
            </a:r>
            <a:r>
              <a:rPr lang="en-US" dirty="0" smtClean="0">
                <a:latin typeface="Bookman Old Style" pitchFamily="18" charset="0"/>
              </a:rPr>
              <a:t>and </a:t>
            </a:r>
            <a:r>
              <a:rPr lang="en-US" b="1" dirty="0" smtClean="0">
                <a:latin typeface="Bookman Old Style" pitchFamily="18" charset="0"/>
              </a:rPr>
              <a:t>did</a:t>
            </a:r>
            <a:r>
              <a:rPr lang="en-US" dirty="0" smtClean="0">
                <a:latin typeface="Bookman Old Style" pitchFamily="18" charset="0"/>
              </a:rPr>
              <a:t> (with present and past simple), other auxiliary verbs are used in question tags:</a:t>
            </a:r>
          </a:p>
          <a:p>
            <a:pPr marL="68580" indent="0" algn="just">
              <a:buNone/>
            </a:pPr>
            <a:endParaRPr lang="en-US" dirty="0" smtClean="0">
              <a:latin typeface="Bookman Old Style" pitchFamily="18" charset="0"/>
            </a:endParaRPr>
          </a:p>
          <a:p>
            <a:pPr algn="just"/>
            <a:r>
              <a:rPr lang="en-US" i="1" dirty="0" smtClean="0">
                <a:latin typeface="Bookman Old Style" pitchFamily="18" charset="0"/>
              </a:rPr>
              <a:t>He isn’t very friendly, is he?</a:t>
            </a:r>
          </a:p>
          <a:p>
            <a:pPr algn="just"/>
            <a:r>
              <a:rPr lang="en-US" i="1" dirty="0" smtClean="0">
                <a:latin typeface="Bookman Old Style" pitchFamily="18" charset="0"/>
              </a:rPr>
              <a:t>I can park here, can’t I?</a:t>
            </a:r>
          </a:p>
          <a:p>
            <a:pPr algn="just"/>
            <a:r>
              <a:rPr lang="en-US" i="1" dirty="0" smtClean="0">
                <a:latin typeface="Bookman Old Style" pitchFamily="18" charset="0"/>
              </a:rPr>
              <a:t>You’ve eaten all the cake, haven’t you?</a:t>
            </a:r>
          </a:p>
          <a:p>
            <a:pPr algn="just"/>
            <a:endParaRPr lang="en-US" i="1" dirty="0">
              <a:latin typeface="Bookman Old Style" pitchFamily="18" charset="0"/>
            </a:endParaRPr>
          </a:p>
          <a:p>
            <a:pPr marL="68580" indent="0" algn="just">
              <a:buNone/>
            </a:pPr>
            <a:r>
              <a:rPr lang="en-US" dirty="0" smtClean="0">
                <a:latin typeface="Bookman Old Style" pitchFamily="18" charset="0"/>
              </a:rPr>
              <a:t>Be careful with </a:t>
            </a:r>
            <a:r>
              <a:rPr lang="en-US" b="1" dirty="0" smtClean="0">
                <a:latin typeface="Bookman Old Style" pitchFamily="18" charset="0"/>
              </a:rPr>
              <a:t>have</a:t>
            </a:r>
            <a:r>
              <a:rPr lang="en-US" dirty="0" smtClean="0">
                <a:latin typeface="Bookman Old Style" pitchFamily="18" charset="0"/>
              </a:rPr>
              <a:t> and </a:t>
            </a:r>
            <a:r>
              <a:rPr lang="en-US" b="1" dirty="0" smtClean="0">
                <a:latin typeface="Bookman Old Style" pitchFamily="18" charset="0"/>
              </a:rPr>
              <a:t>have got</a:t>
            </a:r>
            <a:r>
              <a:rPr lang="en-US" dirty="0" smtClean="0">
                <a:latin typeface="Bookman Old Style" pitchFamily="18" charset="0"/>
              </a:rPr>
              <a:t>:</a:t>
            </a:r>
          </a:p>
          <a:p>
            <a:pPr marL="68580" indent="0" algn="just">
              <a:buNone/>
            </a:pPr>
            <a:endParaRPr lang="en-US" dirty="0">
              <a:latin typeface="Bookman Old Style" pitchFamily="18" charset="0"/>
            </a:endParaRPr>
          </a:p>
          <a:p>
            <a:pPr algn="just"/>
            <a:r>
              <a:rPr lang="en-US" i="1" dirty="0" smtClean="0">
                <a:latin typeface="Bookman Old Style" pitchFamily="18" charset="0"/>
              </a:rPr>
              <a:t>She </a:t>
            </a:r>
            <a:r>
              <a:rPr lang="en-US" i="1" u="sng" dirty="0" smtClean="0">
                <a:latin typeface="Bookman Old Style" pitchFamily="18" charset="0"/>
              </a:rPr>
              <a:t>has</a:t>
            </a:r>
            <a:r>
              <a:rPr lang="en-US" i="1" dirty="0" smtClean="0">
                <a:latin typeface="Bookman Old Style" pitchFamily="18" charset="0"/>
              </a:rPr>
              <a:t> a nice car, </a:t>
            </a:r>
            <a:r>
              <a:rPr lang="en-US" i="1" u="sng" dirty="0" smtClean="0">
                <a:latin typeface="Bookman Old Style" pitchFamily="18" charset="0"/>
              </a:rPr>
              <a:t>does</a:t>
            </a:r>
            <a:r>
              <a:rPr lang="en-US" i="1" dirty="0" smtClean="0">
                <a:latin typeface="Bookman Old Style" pitchFamily="18" charset="0"/>
              </a:rPr>
              <a:t>n’t she?</a:t>
            </a:r>
          </a:p>
          <a:p>
            <a:pPr algn="just"/>
            <a:r>
              <a:rPr lang="en-US" i="1" dirty="0" smtClean="0">
                <a:latin typeface="Bookman Old Style" pitchFamily="18" charset="0"/>
              </a:rPr>
              <a:t>She </a:t>
            </a:r>
            <a:r>
              <a:rPr lang="en-US" i="1" u="sng" dirty="0" smtClean="0">
                <a:latin typeface="Bookman Old Style" pitchFamily="18" charset="0"/>
              </a:rPr>
              <a:t>has got</a:t>
            </a:r>
            <a:r>
              <a:rPr lang="en-US" i="1" dirty="0" smtClean="0">
                <a:latin typeface="Bookman Old Style" pitchFamily="18" charset="0"/>
              </a:rPr>
              <a:t> a nice car, </a:t>
            </a:r>
            <a:r>
              <a:rPr lang="en-US" i="1" u="sng" dirty="0" smtClean="0">
                <a:latin typeface="Bookman Old Style" pitchFamily="18" charset="0"/>
              </a:rPr>
              <a:t>has</a:t>
            </a:r>
            <a:r>
              <a:rPr lang="en-US" i="1" dirty="0" smtClean="0">
                <a:latin typeface="Bookman Old Style" pitchFamily="18" charset="0"/>
              </a:rPr>
              <a:t>n’t she?</a:t>
            </a:r>
            <a:endParaRPr lang="en-US" i="1" dirty="0">
              <a:latin typeface="Bookman Old Style" pitchFamily="18" charset="0"/>
            </a:endParaRPr>
          </a:p>
          <a:p>
            <a:pPr marL="68580" indent="0" algn="just">
              <a:buNone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869320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066800"/>
            <a:ext cx="7033708" cy="4953000"/>
          </a:xfrm>
        </p:spPr>
        <p:txBody>
          <a:bodyPr>
            <a:normAutofit/>
          </a:bodyPr>
          <a:lstStyle/>
          <a:p>
            <a:pPr marL="68580" indent="0" algn="just">
              <a:buNone/>
            </a:pPr>
            <a:r>
              <a:rPr lang="en-US" dirty="0" smtClean="0">
                <a:latin typeface="Bookman Old Style" pitchFamily="18" charset="0"/>
              </a:rPr>
              <a:t>The question tag after an </a:t>
            </a:r>
            <a:r>
              <a:rPr lang="en-US" u="sng" dirty="0" smtClean="0">
                <a:latin typeface="Bookman Old Style" pitchFamily="18" charset="0"/>
              </a:rPr>
              <a:t>imperative</a:t>
            </a:r>
            <a:r>
              <a:rPr lang="en-US" dirty="0" smtClean="0">
                <a:latin typeface="Bookman Old Style" pitchFamily="18" charset="0"/>
              </a:rPr>
              <a:t> is </a:t>
            </a:r>
            <a:r>
              <a:rPr lang="en-US" b="1" dirty="0" smtClean="0">
                <a:latin typeface="Bookman Old Style" pitchFamily="18" charset="0"/>
              </a:rPr>
              <a:t>will you</a:t>
            </a:r>
            <a:r>
              <a:rPr lang="en-US" dirty="0" smtClean="0">
                <a:latin typeface="Bookman Old Style" pitchFamily="18" charset="0"/>
              </a:rPr>
              <a:t>, and after </a:t>
            </a:r>
            <a:r>
              <a:rPr lang="en-US" u="sng" dirty="0" smtClean="0">
                <a:latin typeface="Bookman Old Style" pitchFamily="18" charset="0"/>
              </a:rPr>
              <a:t>Let’s</a:t>
            </a:r>
            <a:r>
              <a:rPr lang="en-US" dirty="0" smtClean="0">
                <a:latin typeface="Bookman Old Style" pitchFamily="18" charset="0"/>
              </a:rPr>
              <a:t> it is </a:t>
            </a:r>
            <a:r>
              <a:rPr lang="en-US" b="1" dirty="0" smtClean="0">
                <a:latin typeface="Bookman Old Style" pitchFamily="18" charset="0"/>
              </a:rPr>
              <a:t>shall we</a:t>
            </a:r>
            <a:r>
              <a:rPr lang="en-US" dirty="0" smtClean="0">
                <a:latin typeface="Bookman Old Style" pitchFamily="18" charset="0"/>
              </a:rPr>
              <a:t>:</a:t>
            </a:r>
          </a:p>
          <a:p>
            <a:pPr marL="68580" indent="0" algn="just">
              <a:buNone/>
            </a:pPr>
            <a:endParaRPr lang="en-US" dirty="0" smtClean="0">
              <a:latin typeface="Bookman Old Style" pitchFamily="18" charset="0"/>
            </a:endParaRPr>
          </a:p>
          <a:p>
            <a:pPr algn="just"/>
            <a:r>
              <a:rPr lang="en-US" i="1" dirty="0" smtClean="0">
                <a:latin typeface="Bookman Old Style" pitchFamily="18" charset="0"/>
              </a:rPr>
              <a:t>Don’t forget to ring, will you?</a:t>
            </a:r>
          </a:p>
          <a:p>
            <a:pPr algn="just"/>
            <a:r>
              <a:rPr lang="en-US" i="1" dirty="0" smtClean="0">
                <a:latin typeface="Bookman Old Style" pitchFamily="18" charset="0"/>
              </a:rPr>
              <a:t>Let’s pay the bill, shall we?</a:t>
            </a:r>
          </a:p>
          <a:p>
            <a:pPr algn="just"/>
            <a:endParaRPr lang="en-US" i="1" dirty="0">
              <a:latin typeface="Bookman Old Style" pitchFamily="18" charset="0"/>
            </a:endParaRPr>
          </a:p>
          <a:p>
            <a:pPr marL="68580" indent="0" algn="just">
              <a:buNone/>
            </a:pPr>
            <a:r>
              <a:rPr lang="en-US" dirty="0" smtClean="0">
                <a:latin typeface="Bookman Old Style" pitchFamily="18" charset="0"/>
              </a:rPr>
              <a:t>Be careful with:</a:t>
            </a:r>
          </a:p>
          <a:p>
            <a:pPr marL="68580" indent="0" algn="just">
              <a:buNone/>
            </a:pPr>
            <a:endParaRPr lang="en-US" dirty="0" smtClean="0">
              <a:latin typeface="Bookman Old Style" pitchFamily="18" charset="0"/>
            </a:endParaRPr>
          </a:p>
          <a:p>
            <a:pPr algn="just"/>
            <a:r>
              <a:rPr lang="en-US" i="1" dirty="0" smtClean="0">
                <a:latin typeface="Bookman Old Style" pitchFamily="18" charset="0"/>
              </a:rPr>
              <a:t>She’d rather stay at home, wouldn’t she?</a:t>
            </a:r>
          </a:p>
          <a:p>
            <a:pPr algn="just"/>
            <a:r>
              <a:rPr lang="en-US" i="1" dirty="0" smtClean="0">
                <a:latin typeface="Bookman Old Style" pitchFamily="18" charset="0"/>
              </a:rPr>
              <a:t>You’d better have a rest, hadn’t you?</a:t>
            </a:r>
          </a:p>
          <a:p>
            <a:pPr algn="just"/>
            <a:r>
              <a:rPr lang="en-US" i="1" dirty="0" smtClean="0">
                <a:latin typeface="Bookman Old Style" pitchFamily="18" charset="0"/>
              </a:rPr>
              <a:t>I am late, aren’t I?</a:t>
            </a:r>
            <a:endParaRPr lang="en-US" i="1" dirty="0">
              <a:latin typeface="Bookman Old Style" pitchFamily="18" charset="0"/>
            </a:endParaRPr>
          </a:p>
          <a:p>
            <a:pPr algn="just"/>
            <a:endParaRPr lang="en-US" i="1" dirty="0"/>
          </a:p>
          <a:p>
            <a:pPr marL="68580" indent="0" algn="just">
              <a:buNone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034811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1752600"/>
            <a:ext cx="7024744" cy="2286000"/>
          </a:xfrm>
        </p:spPr>
        <p:txBody>
          <a:bodyPr>
            <a:normAutofit/>
          </a:bodyPr>
          <a:lstStyle/>
          <a:p>
            <a:pPr algn="ctr"/>
            <a:r>
              <a:rPr lang="en-GB" sz="5000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Now let’s do some practice, shall we?</a:t>
            </a:r>
            <a:endParaRPr lang="en-GB" sz="5000" dirty="0">
              <a:solidFill>
                <a:schemeClr val="bg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09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219200"/>
            <a:ext cx="7033708" cy="4953000"/>
          </a:xfrm>
        </p:spPr>
        <p:txBody>
          <a:bodyPr>
            <a:normAutofit/>
          </a:bodyPr>
          <a:lstStyle/>
          <a:p>
            <a:pPr marL="525780" indent="-457200" algn="just">
              <a:buFont typeface="+mj-lt"/>
              <a:buAutoNum type="arabicPeriod"/>
            </a:pPr>
            <a:r>
              <a:rPr lang="en-US" sz="2200" i="1" dirty="0" smtClean="0">
                <a:latin typeface="Bookman Old Style" pitchFamily="18" charset="0"/>
              </a:rPr>
              <a:t>It’s a lovely day, ______________?</a:t>
            </a:r>
          </a:p>
          <a:p>
            <a:pPr marL="525780" indent="-457200" algn="just">
              <a:buFont typeface="+mj-lt"/>
              <a:buAutoNum type="arabicPeriod"/>
            </a:pPr>
            <a:r>
              <a:rPr lang="en-US" sz="2200" i="1" dirty="0" smtClean="0">
                <a:latin typeface="Bookman Old Style" pitchFamily="18" charset="0"/>
              </a:rPr>
              <a:t>Tom drives very fast, ______________?</a:t>
            </a:r>
          </a:p>
          <a:p>
            <a:pPr marL="525780" indent="-457200" algn="just">
              <a:buFont typeface="+mj-lt"/>
              <a:buAutoNum type="arabicPeriod"/>
            </a:pPr>
            <a:r>
              <a:rPr lang="en-US" sz="2200" i="1" dirty="0" smtClean="0">
                <a:latin typeface="Bookman Old Style" pitchFamily="18" charset="0"/>
              </a:rPr>
              <a:t>You haven’t got my book in your bag, ______________?</a:t>
            </a:r>
          </a:p>
          <a:p>
            <a:pPr marL="525780" indent="-457200" algn="just">
              <a:buFont typeface="+mj-lt"/>
              <a:buAutoNum type="arabicPeriod"/>
            </a:pPr>
            <a:r>
              <a:rPr lang="en-US" sz="2200" i="1" dirty="0" smtClean="0">
                <a:latin typeface="Bookman Old Style" pitchFamily="18" charset="0"/>
              </a:rPr>
              <a:t>He won’t mind helping, </a:t>
            </a:r>
            <a:r>
              <a:rPr lang="en-US" sz="2200" i="1" dirty="0">
                <a:latin typeface="Bookman Old Style" pitchFamily="18" charset="0"/>
              </a:rPr>
              <a:t>______________?</a:t>
            </a:r>
          </a:p>
          <a:p>
            <a:pPr marL="525780" indent="-457200" algn="just">
              <a:buFont typeface="+mj-lt"/>
              <a:buAutoNum type="arabicPeriod"/>
            </a:pPr>
            <a:r>
              <a:rPr lang="en-US" sz="2200" i="1" dirty="0" smtClean="0">
                <a:latin typeface="Bookman Old Style" pitchFamily="18" charset="0"/>
              </a:rPr>
              <a:t>She wrote the poem herself, </a:t>
            </a:r>
            <a:r>
              <a:rPr lang="en-US" sz="2200" i="1" dirty="0">
                <a:latin typeface="Bookman Old Style" pitchFamily="18" charset="0"/>
              </a:rPr>
              <a:t>______________?</a:t>
            </a:r>
          </a:p>
          <a:p>
            <a:pPr marL="525780" indent="-457200" algn="just">
              <a:buFont typeface="+mj-lt"/>
              <a:buAutoNum type="arabicPeriod"/>
            </a:pPr>
            <a:r>
              <a:rPr lang="en-US" sz="2200" i="1" dirty="0" smtClean="0">
                <a:latin typeface="Bookman Old Style" pitchFamily="18" charset="0"/>
              </a:rPr>
              <a:t>That was exciting, ______________?</a:t>
            </a:r>
          </a:p>
          <a:p>
            <a:pPr marL="525780" indent="-457200" algn="just">
              <a:buFont typeface="+mj-lt"/>
              <a:buAutoNum type="arabicPeriod"/>
            </a:pPr>
            <a:r>
              <a:rPr lang="en-US" sz="2200" i="1" dirty="0" smtClean="0">
                <a:latin typeface="Bookman Old Style" pitchFamily="18" charset="0"/>
              </a:rPr>
              <a:t>We aren’t there yet, ______________?</a:t>
            </a:r>
          </a:p>
          <a:p>
            <a:pPr marL="525780" indent="-457200" algn="just">
              <a:buFont typeface="+mj-lt"/>
              <a:buAutoNum type="arabicPeriod"/>
            </a:pPr>
            <a:r>
              <a:rPr lang="en-US" sz="2200" i="1" dirty="0" smtClean="0">
                <a:latin typeface="Bookman Old Style" pitchFamily="18" charset="0"/>
              </a:rPr>
              <a:t>You couldn’t lend me £5, ______________?</a:t>
            </a:r>
          </a:p>
          <a:p>
            <a:pPr marL="525780" indent="-457200" algn="just">
              <a:buFont typeface="+mj-lt"/>
              <a:buAutoNum type="arabicPeriod"/>
            </a:pPr>
            <a:r>
              <a:rPr lang="en-US" sz="2200" i="1" dirty="0" smtClean="0">
                <a:latin typeface="Bookman Old Style" pitchFamily="18" charset="0"/>
              </a:rPr>
              <a:t>Sarah isn’t still waiting, ______________?</a:t>
            </a:r>
          </a:p>
          <a:p>
            <a:pPr marL="525780" indent="-457200" algn="just">
              <a:buFont typeface="+mj-lt"/>
              <a:buAutoNum type="arabicPeriod"/>
            </a:pPr>
            <a:r>
              <a:rPr lang="en-US" sz="2200" i="1" dirty="0" smtClean="0">
                <a:latin typeface="Bookman Old Style" pitchFamily="18" charset="0"/>
              </a:rPr>
              <a:t>You don’t like him, </a:t>
            </a:r>
            <a:r>
              <a:rPr lang="en-US" sz="2200" i="1" dirty="0">
                <a:latin typeface="Bookman Old Style" pitchFamily="18" charset="0"/>
              </a:rPr>
              <a:t>______________?</a:t>
            </a:r>
          </a:p>
          <a:p>
            <a:pPr marL="525780" indent="-457200" algn="just">
              <a:buFont typeface="+mj-lt"/>
              <a:buAutoNum type="arabicPeriod"/>
            </a:pPr>
            <a:r>
              <a:rPr lang="en-US" sz="2200" i="1" dirty="0" smtClean="0">
                <a:latin typeface="Bookman Old Style" pitchFamily="18" charset="0"/>
              </a:rPr>
              <a:t>We can stay at Fred’s house, </a:t>
            </a:r>
            <a:r>
              <a:rPr lang="en-US" sz="2200" i="1" dirty="0">
                <a:latin typeface="Bookman Old Style" pitchFamily="18" charset="0"/>
              </a:rPr>
              <a:t>______________?</a:t>
            </a:r>
          </a:p>
          <a:p>
            <a:pPr marL="68580" indent="0" algn="just">
              <a:buNone/>
            </a:pPr>
            <a:endParaRPr lang="en-US" sz="2000" i="1" dirty="0">
              <a:latin typeface="Bookman Old Style" pitchFamily="18" charset="0"/>
            </a:endParaRPr>
          </a:p>
          <a:p>
            <a:pPr marL="525780" indent="-457200" algn="just">
              <a:buFont typeface="+mj-lt"/>
              <a:buAutoNum type="arabicPeriod"/>
            </a:pPr>
            <a:endParaRPr lang="en-US" sz="2000" i="1" dirty="0">
              <a:latin typeface="Bookman Old Style" pitchFamily="18" charset="0"/>
            </a:endParaRPr>
          </a:p>
          <a:p>
            <a:pPr marL="525780" indent="-457200" algn="just">
              <a:buFont typeface="+mj-lt"/>
              <a:buAutoNum type="arabicPeriod"/>
            </a:pPr>
            <a:endParaRPr lang="en-US" i="1" dirty="0">
              <a:latin typeface="Bookman Old Style" pitchFamily="18" charset="0"/>
            </a:endParaRPr>
          </a:p>
          <a:p>
            <a:pPr marL="525780" indent="-457200" algn="just">
              <a:buFont typeface="+mj-lt"/>
              <a:buAutoNum type="arabicPeriod"/>
            </a:pPr>
            <a:endParaRPr lang="en-US" i="1" dirty="0" smtClean="0">
              <a:latin typeface="Bookman Old Style" pitchFamily="18" charset="0"/>
            </a:endParaRPr>
          </a:p>
          <a:p>
            <a:pPr marL="68580" indent="0" algn="just">
              <a:buNone/>
            </a:pPr>
            <a:endParaRPr lang="en-US" i="1" dirty="0">
              <a:latin typeface="Bookman Old Style" pitchFamily="18" charset="0"/>
            </a:endParaRPr>
          </a:p>
          <a:p>
            <a:pPr marL="68580" indent="0" algn="just">
              <a:buNone/>
            </a:pPr>
            <a:endParaRPr lang="en-US" i="1" dirty="0">
              <a:latin typeface="Bookman Old Style" pitchFamily="18" charset="0"/>
            </a:endParaRPr>
          </a:p>
          <a:p>
            <a:pPr marL="68580" indent="0" algn="just">
              <a:buNone/>
            </a:pP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038600" y="1143000"/>
            <a:ext cx="1905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i</a:t>
            </a:r>
            <a:r>
              <a:rPr lang="en-GB" sz="2200" b="1" i="1" dirty="0" smtClean="0">
                <a:latin typeface="Bookman Old Style" pitchFamily="18" charset="0"/>
              </a:rPr>
              <a:t>sn’t it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8200" y="1573887"/>
            <a:ext cx="1905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d</a:t>
            </a:r>
            <a:r>
              <a:rPr lang="en-GB" sz="2200" b="1" i="1" dirty="0" smtClean="0">
                <a:latin typeface="Bookman Old Style" pitchFamily="18" charset="0"/>
              </a:rPr>
              <a:t>oesn’t he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52600" y="2277338"/>
            <a:ext cx="1905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h</a:t>
            </a:r>
            <a:r>
              <a:rPr lang="en-GB" sz="2200" b="1" i="1" dirty="0" smtClean="0">
                <a:latin typeface="Bookman Old Style" pitchFamily="18" charset="0"/>
              </a:rPr>
              <a:t>ave you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38800" y="5502790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c</a:t>
            </a:r>
            <a:r>
              <a:rPr lang="en-GB" sz="2200" b="1" i="1" dirty="0" smtClean="0">
                <a:latin typeface="Bookman Old Style" pitchFamily="18" charset="0"/>
              </a:rPr>
              <a:t>an’t we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34159" y="3076068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d</a:t>
            </a:r>
            <a:r>
              <a:rPr lang="en-GB" sz="2200" b="1" i="1" dirty="0" smtClean="0">
                <a:latin typeface="Bookman Old Style" pitchFamily="18" charset="0"/>
              </a:rPr>
              <a:t>idn’t she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67200" y="3506955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w</a:t>
            </a:r>
            <a:r>
              <a:rPr lang="en-GB" sz="2200" b="1" i="1" dirty="0" smtClean="0">
                <a:latin typeface="Bookman Old Style" pitchFamily="18" charset="0"/>
              </a:rPr>
              <a:t>asn’t it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19600" y="3914950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 smtClean="0">
                <a:latin typeface="Bookman Old Style" pitchFamily="18" charset="0"/>
              </a:rPr>
              <a:t>are we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50665" y="4267200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c</a:t>
            </a:r>
            <a:r>
              <a:rPr lang="en-GB" sz="2200" b="1" i="1" dirty="0" smtClean="0">
                <a:latin typeface="Bookman Old Style" pitchFamily="18" charset="0"/>
              </a:rPr>
              <a:t>ould you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53000" y="4663112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i</a:t>
            </a:r>
            <a:r>
              <a:rPr lang="en-GB" sz="2200" b="1" i="1" dirty="0" smtClean="0">
                <a:latin typeface="Bookman Old Style" pitchFamily="18" charset="0"/>
              </a:rPr>
              <a:t>s she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67200" y="5093999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d</a:t>
            </a:r>
            <a:r>
              <a:rPr lang="en-GB" sz="2200" b="1" i="1" dirty="0" smtClean="0">
                <a:latin typeface="Bookman Old Style" pitchFamily="18" charset="0"/>
              </a:rPr>
              <a:t>o you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43341" y="2645181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w</a:t>
            </a:r>
            <a:r>
              <a:rPr lang="en-GB" sz="2200" b="1" i="1" dirty="0" smtClean="0">
                <a:latin typeface="Bookman Old Style" pitchFamily="18" charset="0"/>
              </a:rPr>
              <a:t>ill he</a:t>
            </a:r>
            <a:endParaRPr lang="en-GB" sz="2200" b="1" i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68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914399"/>
            <a:ext cx="7033708" cy="5638800"/>
          </a:xfrm>
        </p:spPr>
        <p:txBody>
          <a:bodyPr>
            <a:normAutofit fontScale="92500"/>
          </a:bodyPr>
          <a:lstStyle/>
          <a:p>
            <a:pPr marL="525780" indent="-457200" algn="just">
              <a:buFont typeface="+mj-lt"/>
              <a:buAutoNum type="arabicPeriod" startAt="12"/>
            </a:pPr>
            <a:r>
              <a:rPr lang="en-US" i="1" dirty="0" smtClean="0">
                <a:latin typeface="Bookman Old Style" pitchFamily="18" charset="0"/>
              </a:rPr>
              <a:t>I don’t think he’s ever been there, </a:t>
            </a:r>
            <a:r>
              <a:rPr lang="en-US" i="1" dirty="0">
                <a:latin typeface="Bookman Old Style" pitchFamily="18" charset="0"/>
              </a:rPr>
              <a:t>______________?</a:t>
            </a:r>
          </a:p>
          <a:p>
            <a:pPr marL="525780" indent="-457200" algn="just">
              <a:buFont typeface="+mj-lt"/>
              <a:buAutoNum type="arabicPeriod" startAt="12"/>
            </a:pPr>
            <a:r>
              <a:rPr lang="en-US" i="1" dirty="0" smtClean="0">
                <a:latin typeface="Bookman Old Style" pitchFamily="18" charset="0"/>
              </a:rPr>
              <a:t>He’d rather go to the theatre, </a:t>
            </a:r>
            <a:r>
              <a:rPr lang="en-US" i="1" dirty="0">
                <a:latin typeface="Bookman Old Style" pitchFamily="18" charset="0"/>
              </a:rPr>
              <a:t>______________?</a:t>
            </a:r>
          </a:p>
          <a:p>
            <a:pPr marL="525780" indent="-457200" algn="just">
              <a:buFont typeface="+mj-lt"/>
              <a:buAutoNum type="arabicPeriod" startAt="12"/>
            </a:pPr>
            <a:r>
              <a:rPr lang="en-US" i="1" dirty="0" smtClean="0">
                <a:latin typeface="Bookman Old Style" pitchFamily="18" charset="0"/>
              </a:rPr>
              <a:t>Get a loaf of bread for me, </a:t>
            </a:r>
            <a:r>
              <a:rPr lang="en-US" i="1" dirty="0">
                <a:latin typeface="Bookman Old Style" pitchFamily="18" charset="0"/>
              </a:rPr>
              <a:t>______________?</a:t>
            </a:r>
          </a:p>
          <a:p>
            <a:pPr marL="525780" indent="-457200" algn="just">
              <a:buFont typeface="+mj-lt"/>
              <a:buAutoNum type="arabicPeriod" startAt="12"/>
            </a:pPr>
            <a:r>
              <a:rPr lang="en-US" i="1" dirty="0" smtClean="0">
                <a:latin typeface="Bookman Old Style" pitchFamily="18" charset="0"/>
              </a:rPr>
              <a:t>They’d better attend the meeting, </a:t>
            </a:r>
            <a:r>
              <a:rPr lang="en-US" i="1" dirty="0">
                <a:latin typeface="Bookman Old Style" pitchFamily="18" charset="0"/>
              </a:rPr>
              <a:t>______________?</a:t>
            </a:r>
          </a:p>
          <a:p>
            <a:pPr marL="525780" indent="-457200" algn="just">
              <a:buFont typeface="+mj-lt"/>
              <a:buAutoNum type="arabicPeriod" startAt="12"/>
            </a:pPr>
            <a:r>
              <a:rPr lang="en-US" i="1" dirty="0" smtClean="0">
                <a:latin typeface="Bookman Old Style" pitchFamily="18" charset="0"/>
              </a:rPr>
              <a:t>I’m right, </a:t>
            </a:r>
            <a:r>
              <a:rPr lang="en-US" i="1" dirty="0">
                <a:latin typeface="Bookman Old Style" pitchFamily="18" charset="0"/>
              </a:rPr>
              <a:t>______________?</a:t>
            </a:r>
          </a:p>
          <a:p>
            <a:pPr marL="525780" indent="-457200" algn="just">
              <a:buFont typeface="+mj-lt"/>
              <a:buAutoNum type="arabicPeriod" startAt="12"/>
            </a:pPr>
            <a:r>
              <a:rPr lang="en-US" i="1" dirty="0" smtClean="0">
                <a:latin typeface="Bookman Old Style" pitchFamily="18" charset="0"/>
              </a:rPr>
              <a:t>Let’s go for a swim, </a:t>
            </a:r>
            <a:r>
              <a:rPr lang="en-US" i="1" dirty="0">
                <a:latin typeface="Bookman Old Style" pitchFamily="18" charset="0"/>
              </a:rPr>
              <a:t>______________?</a:t>
            </a:r>
          </a:p>
          <a:p>
            <a:pPr marL="525780" indent="-457200" algn="just">
              <a:buFont typeface="+mj-lt"/>
              <a:buAutoNum type="arabicPeriod" startAt="12"/>
            </a:pPr>
            <a:r>
              <a:rPr lang="en-US" i="1" dirty="0" smtClean="0">
                <a:latin typeface="Bookman Old Style" pitchFamily="18" charset="0"/>
              </a:rPr>
              <a:t>Open the window, </a:t>
            </a:r>
            <a:r>
              <a:rPr lang="en-US" i="1" dirty="0">
                <a:latin typeface="Bookman Old Style" pitchFamily="18" charset="0"/>
              </a:rPr>
              <a:t>______________?</a:t>
            </a:r>
          </a:p>
          <a:p>
            <a:pPr marL="525780" indent="-457200" algn="just">
              <a:buFont typeface="+mj-lt"/>
              <a:buAutoNum type="arabicPeriod" startAt="12"/>
            </a:pPr>
            <a:r>
              <a:rPr lang="en-US" i="1" dirty="0" smtClean="0">
                <a:latin typeface="Bookman Old Style" pitchFamily="18" charset="0"/>
              </a:rPr>
              <a:t>You’d rather have a salad, </a:t>
            </a:r>
            <a:r>
              <a:rPr lang="en-US" i="1" dirty="0">
                <a:latin typeface="Bookman Old Style" pitchFamily="18" charset="0"/>
              </a:rPr>
              <a:t>______________?</a:t>
            </a:r>
          </a:p>
          <a:p>
            <a:pPr marL="525780" indent="-457200" algn="just">
              <a:buFont typeface="+mj-lt"/>
              <a:buAutoNum type="arabicPeriod" startAt="12"/>
            </a:pPr>
            <a:r>
              <a:rPr lang="en-US" i="1" dirty="0" smtClean="0">
                <a:latin typeface="Bookman Old Style" pitchFamily="18" charset="0"/>
              </a:rPr>
              <a:t>Let’s play football, </a:t>
            </a:r>
            <a:r>
              <a:rPr lang="en-US" i="1" dirty="0">
                <a:latin typeface="Bookman Old Style" pitchFamily="18" charset="0"/>
              </a:rPr>
              <a:t>______________?</a:t>
            </a:r>
          </a:p>
          <a:p>
            <a:pPr marL="525780" indent="-457200" algn="just">
              <a:buFont typeface="+mj-lt"/>
              <a:buAutoNum type="arabicPeriod" startAt="12"/>
            </a:pPr>
            <a:r>
              <a:rPr lang="en-US" i="1" dirty="0" smtClean="0">
                <a:latin typeface="Bookman Old Style" pitchFamily="18" charset="0"/>
              </a:rPr>
              <a:t>They hadn’t been there before, </a:t>
            </a:r>
            <a:r>
              <a:rPr lang="en-US" i="1" dirty="0">
                <a:latin typeface="Bookman Old Style" pitchFamily="18" charset="0"/>
              </a:rPr>
              <a:t>______________?</a:t>
            </a:r>
          </a:p>
          <a:p>
            <a:pPr marL="525780" indent="-457200" algn="just">
              <a:buFont typeface="+mj-lt"/>
              <a:buAutoNum type="arabicPeriod" startAt="12"/>
            </a:pPr>
            <a:r>
              <a:rPr lang="en-US" i="1" dirty="0" smtClean="0">
                <a:latin typeface="Bookman Old Style" pitchFamily="18" charset="0"/>
              </a:rPr>
              <a:t>She had to complain to the manager, </a:t>
            </a:r>
            <a:r>
              <a:rPr lang="en-US" i="1" dirty="0">
                <a:latin typeface="Bookman Old Style" pitchFamily="18" charset="0"/>
              </a:rPr>
              <a:t>______________?</a:t>
            </a:r>
          </a:p>
          <a:p>
            <a:pPr marL="68580" indent="0" algn="just">
              <a:buNone/>
            </a:pPr>
            <a:endParaRPr lang="en-US" sz="2000" i="1" dirty="0">
              <a:latin typeface="Bookman Old Style" pitchFamily="18" charset="0"/>
            </a:endParaRPr>
          </a:p>
          <a:p>
            <a:pPr marL="525780" indent="-457200" algn="just">
              <a:buFont typeface="+mj-lt"/>
              <a:buAutoNum type="arabicPeriod"/>
            </a:pPr>
            <a:endParaRPr lang="en-US" i="1" dirty="0">
              <a:latin typeface="Bookman Old Style" pitchFamily="18" charset="0"/>
            </a:endParaRPr>
          </a:p>
          <a:p>
            <a:pPr marL="525780" indent="-457200" algn="just">
              <a:buFont typeface="+mj-lt"/>
              <a:buAutoNum type="arabicPeriod"/>
            </a:pPr>
            <a:endParaRPr lang="en-US" i="1" dirty="0" smtClean="0">
              <a:latin typeface="Bookman Old Style" pitchFamily="18" charset="0"/>
            </a:endParaRPr>
          </a:p>
          <a:p>
            <a:pPr marL="68580" indent="0" algn="just">
              <a:buNone/>
            </a:pPr>
            <a:endParaRPr lang="en-US" i="1" dirty="0">
              <a:latin typeface="Bookman Old Style" pitchFamily="18" charset="0"/>
            </a:endParaRPr>
          </a:p>
          <a:p>
            <a:pPr marL="68580" indent="0" algn="just">
              <a:buNone/>
            </a:pPr>
            <a:endParaRPr lang="en-US" i="1" dirty="0">
              <a:latin typeface="Bookman Old Style" pitchFamily="18" charset="0"/>
            </a:endParaRPr>
          </a:p>
          <a:p>
            <a:pPr marL="68580" indent="0" algn="just">
              <a:buNone/>
            </a:pPr>
            <a:endParaRPr lang="en-US" i="1" dirty="0"/>
          </a:p>
        </p:txBody>
      </p:sp>
      <p:sp>
        <p:nvSpPr>
          <p:cNvPr id="2" name="TextBox 1"/>
          <p:cNvSpPr txBox="1"/>
          <p:nvPr/>
        </p:nvSpPr>
        <p:spPr>
          <a:xfrm>
            <a:off x="2971800" y="3174087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a</a:t>
            </a:r>
            <a:r>
              <a:rPr lang="en-GB" sz="2200" b="1" i="1" dirty="0" smtClean="0">
                <a:latin typeface="Bookman Old Style" pitchFamily="18" charset="0"/>
              </a:rPr>
              <a:t>ren’t I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38800" y="1587043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w</a:t>
            </a:r>
            <a:r>
              <a:rPr lang="en-GB" sz="2200" b="1" i="1" dirty="0" smtClean="0">
                <a:latin typeface="Bookman Old Style" pitchFamily="18" charset="0"/>
              </a:rPr>
              <a:t>ouldn’t he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7800" y="2017930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w</a:t>
            </a:r>
            <a:r>
              <a:rPr lang="en-GB" sz="2200" b="1" i="1" dirty="0" smtClean="0">
                <a:latin typeface="Bookman Old Style" pitchFamily="18" charset="0"/>
              </a:rPr>
              <a:t>ill you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6400" y="2743200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h</a:t>
            </a:r>
            <a:r>
              <a:rPr lang="en-GB" sz="2200" b="1" i="1" dirty="0" smtClean="0">
                <a:latin typeface="Bookman Old Style" pitchFamily="18" charset="0"/>
              </a:rPr>
              <a:t>adn’t they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09670" y="1219200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h</a:t>
            </a:r>
            <a:r>
              <a:rPr lang="en-GB" sz="2200" b="1" i="1" dirty="0" smtClean="0">
                <a:latin typeface="Bookman Old Style" pitchFamily="18" charset="0"/>
              </a:rPr>
              <a:t>as he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3400" y="3562044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s</a:t>
            </a:r>
            <a:r>
              <a:rPr lang="en-GB" sz="2200" b="1" i="1" dirty="0" smtClean="0">
                <a:latin typeface="Bookman Old Style" pitchFamily="18" charset="0"/>
              </a:rPr>
              <a:t>hall we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7200" y="3962879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w</a:t>
            </a:r>
            <a:r>
              <a:rPr lang="en-GB" sz="2200" b="1" i="1" dirty="0" smtClean="0">
                <a:latin typeface="Bookman Old Style" pitchFamily="18" charset="0"/>
              </a:rPr>
              <a:t>ill you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57800" y="4359422"/>
            <a:ext cx="2133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w</a:t>
            </a:r>
            <a:r>
              <a:rPr lang="en-GB" sz="2200" b="1" i="1" dirty="0" smtClean="0">
                <a:latin typeface="Bookman Old Style" pitchFamily="18" charset="0"/>
              </a:rPr>
              <a:t>ouldn’t you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47882" y="4706673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s</a:t>
            </a:r>
            <a:r>
              <a:rPr lang="en-GB" sz="2200" b="1" i="1" dirty="0" smtClean="0">
                <a:latin typeface="Bookman Old Style" pitchFamily="18" charset="0"/>
              </a:rPr>
              <a:t>hall we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7400" y="5137560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h</a:t>
            </a:r>
            <a:r>
              <a:rPr lang="en-GB" sz="2200" b="1" i="1" dirty="0" smtClean="0">
                <a:latin typeface="Bookman Old Style" pitchFamily="18" charset="0"/>
              </a:rPr>
              <a:t>ad they</a:t>
            </a:r>
            <a:endParaRPr lang="en-GB" sz="2200" b="1" i="1" dirty="0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76400" y="5867400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i="1" dirty="0">
                <a:latin typeface="Bookman Old Style" pitchFamily="18" charset="0"/>
              </a:rPr>
              <a:t>d</a:t>
            </a:r>
            <a:r>
              <a:rPr lang="en-GB" sz="2200" b="1" i="1" dirty="0" smtClean="0">
                <a:latin typeface="Bookman Old Style" pitchFamily="18" charset="0"/>
              </a:rPr>
              <a:t>idn’t she</a:t>
            </a:r>
            <a:endParaRPr lang="en-GB" sz="2200" b="1" i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1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2133600"/>
            <a:ext cx="7024744" cy="228600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5000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Good job!</a:t>
            </a:r>
            <a:br>
              <a:rPr lang="en-GB" sz="5000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en-GB" sz="5000" dirty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en-GB" sz="5000" dirty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en-GB" sz="5000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That’s all folks!</a:t>
            </a:r>
            <a:endParaRPr lang="en-GB" sz="5000" dirty="0">
              <a:solidFill>
                <a:schemeClr val="bg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65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43</TotalTime>
  <Words>415</Words>
  <Application>Microsoft Office PowerPoint</Application>
  <PresentationFormat>Presentación en pantalla (4:3)</PresentationFormat>
  <Paragraphs>81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Austin</vt:lpstr>
      <vt:lpstr>QUESTION TAGS</vt:lpstr>
      <vt:lpstr>What are question tags?</vt:lpstr>
      <vt:lpstr>Presentación de PowerPoint</vt:lpstr>
      <vt:lpstr>Presentación de PowerPoint</vt:lpstr>
      <vt:lpstr>Now let’s do some practice, shall we?</vt:lpstr>
      <vt:lpstr>Presentación de PowerPoint</vt:lpstr>
      <vt:lpstr>Presentación de PowerPoint</vt:lpstr>
      <vt:lpstr>Good job!  That’s all folks!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 TAGS</dc:title>
  <dc:creator/>
  <cp:lastModifiedBy>WinuE</cp:lastModifiedBy>
  <cp:revision>18</cp:revision>
  <dcterms:created xsi:type="dcterms:W3CDTF">2006-08-16T00:00:00Z</dcterms:created>
  <dcterms:modified xsi:type="dcterms:W3CDTF">2014-10-20T19:10:47Z</dcterms:modified>
</cp:coreProperties>
</file>